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633" r:id="rId3"/>
    <p:sldId id="635" r:id="rId4"/>
    <p:sldId id="620" r:id="rId5"/>
    <p:sldId id="588" r:id="rId6"/>
    <p:sldId id="491" r:id="rId7"/>
    <p:sldId id="637" r:id="rId8"/>
    <p:sldId id="617" r:id="rId9"/>
    <p:sldId id="622" r:id="rId10"/>
    <p:sldId id="623" r:id="rId11"/>
    <p:sldId id="627" r:id="rId12"/>
    <p:sldId id="577" r:id="rId13"/>
    <p:sldId id="625" r:id="rId14"/>
    <p:sldId id="506" r:id="rId15"/>
    <p:sldId id="630" r:id="rId16"/>
    <p:sldId id="631" r:id="rId17"/>
    <p:sldId id="632" r:id="rId18"/>
    <p:sldId id="636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76389" autoAdjust="0"/>
  </p:normalViewPr>
  <p:slideViewPr>
    <p:cSldViewPr snapToGrid="0" snapToObjects="1">
      <p:cViewPr>
        <p:scale>
          <a:sx n="70" d="100"/>
          <a:sy n="70" d="100"/>
        </p:scale>
        <p:origin x="-1320" y="-96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509500-53E5-45E6-9754-E7C9BF60DAA5}" type="slidenum">
              <a:rPr lang="en-US"/>
              <a:pPr/>
              <a:t>5</a:t>
            </a:fld>
            <a:endParaRPr lang="en-US"/>
          </a:p>
        </p:txBody>
      </p:sp>
      <p:sp>
        <p:nvSpPr>
          <p:cNvPr id="243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43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dirty="0"/>
              <a:t>Note that while size and other cues provide for quantitative comparison, color (even luminance) only provides for ordering.</a:t>
            </a:r>
          </a:p>
          <a:p>
            <a:r>
              <a:rPr lang="en-US" dirty="0"/>
              <a:t>If the goal is contrast along any of these axes, make it distinct</a:t>
            </a:r>
            <a:r>
              <a:rPr lang="en-US" dirty="0" smtClean="0"/>
              <a:t>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physics-based interactions helped users explore multiple dimensions at once, make more descriptive and comparative findings about their data, and develop a more holistic understanding of a dataset. We invited 16 participants to use the software for 45 minutes in a lab study. As a comparison case, we also invited another group of 16 participants to follow the same study protocol using Excel rather than the application. Interestingly,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Kinetica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made far more descriptive, comparative, and relationship findings than their Excel peers who almost always made point or statistical findings (Figure 7; c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(5)=31.3, p&lt;0.001).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9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Xx http://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flowingdata.com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/2016/01/19/how-you-will-die/ 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Tailor to the application and the domain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integrated systems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Embed the visualization within a larger application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7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5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nguyen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981BCD-70EE-A341-8BFF-5D0A946B92B9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(and do they match the goal?)</a:t>
            </a:r>
          </a:p>
          <a:p>
            <a:r>
              <a:rPr lang="en-US" dirty="0" smtClean="0"/>
              <a:t>XX UPDATE THIS SLIDE WITH BETTER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19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Lightweight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Visualization – what’s left out is as important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as what is put in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What’s even more important is what the ensured was included at the top and bottom…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B7C0C0-F662-3E47-A2DB-CD1232256E43}" type="slidenum">
              <a:rPr lang="en-US" sz="1200"/>
              <a:pPr eaLnBrk="1" hangingPunct="1"/>
              <a:t>17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2/10/16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1" r:id="rId19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z.rennesmetropole.fr/quisommesnous/index-fr.php" TargetMode="External"/><Relationship Id="rId4" Type="http://schemas.openxmlformats.org/officeDocument/2006/relationships/hyperlink" Target="http://www.nytimes.com/interactive/2012/09/14/us/how-the-chicago-public-school-district-compares.html?_r=0" TargetMode="External"/><Relationship Id="rId5" Type="http://schemas.openxmlformats.org/officeDocument/2006/relationships/hyperlink" Target="http://bl.ocks.org/jasondavies/1341281" TargetMode="External"/><Relationship Id="rId6" Type="http://schemas.openxmlformats.org/officeDocument/2006/relationships/hyperlink" Target="http://www.nytimes.com/interactive/2012/08/24/us/drought-crops.html" TargetMode="External"/><Relationship Id="rId7" Type="http://schemas.openxmlformats.org/officeDocument/2006/relationships/hyperlink" Target="http://www.nytimes.com/interactive/2012/09/20/world/africa/the-attack-on-the-american-mission-in-benghazi-libya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www.visual-literacy.org/periodic_table/periodic_tabl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Visualization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</a:p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Design Goals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326575"/>
              </p:ext>
            </p:extLst>
          </p:nvPr>
        </p:nvGraphicFramePr>
        <p:xfrm>
          <a:off x="495521" y="1847850"/>
          <a:ext cx="8177212" cy="41147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Visualize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(choose</a:t>
                      </a:r>
                      <a:r>
                        <a:rPr lang="en-US" baseline="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encoding)</a:t>
                      </a:r>
                      <a:endParaRPr lang="en-US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Filter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 (focus on relevant items)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Sort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 (expose patterns)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Derive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values or models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Select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 (to highlight, filter, or manipulate)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Navigate </a:t>
                      </a:r>
                      <a:r>
                        <a:rPr lang="en-US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(zoom to examine patterns &amp; detail)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Coordinate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 (linked exploration)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Organize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windows and workspaces.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Record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analysis histories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Annotate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 patterns to document findings.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Share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views and annotations</a:t>
                      </a: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Guide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users through analysis tasks or stories.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Analysis; ACM QUEUE, Feb 20, 2012</a:t>
            </a:r>
          </a:p>
        </p:txBody>
      </p:sp>
    </p:spTree>
    <p:extLst>
      <p:ext uri="{BB962C8B-B14F-4D97-AF65-F5344CB8AC3E}">
        <p14:creationId xmlns:p14="http://schemas.microsoft.com/office/powerpoint/2010/main" val="190112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-33481"/>
            <a:ext cx="6280441" cy="990107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73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6964363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295400" y="1457199"/>
            <a:ext cx="762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www.visual-literacy.org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periodic_table.html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8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Comparison by Keim</a:t>
            </a:r>
          </a:p>
        </p:txBody>
      </p:sp>
      <p:pic>
        <p:nvPicPr>
          <p:cNvPr id="819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9144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1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78247" y="310162"/>
            <a:ext cx="6280441" cy="990107"/>
          </a:xfrm>
        </p:spPr>
        <p:txBody>
          <a:bodyPr/>
          <a:lstStyle/>
          <a:p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Key Questions to </a:t>
            </a:r>
            <a: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  <a:t/>
            </a:r>
            <a:b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  <a:t>Ask About </a:t>
            </a:r>
            <a:r>
              <a:rPr lang="en-US" sz="3600" dirty="0">
                <a:latin typeface="Geneva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3600" dirty="0" smtClean="0">
                <a:latin typeface="Geneva" charset="0"/>
                <a:ea typeface="ＭＳ Ｐゴシック" charset="0"/>
                <a:cs typeface="ＭＳ Ｐゴシック" charset="0"/>
              </a:rPr>
              <a:t>Visualization</a:t>
            </a:r>
            <a:endParaRPr lang="en-US" sz="36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800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is its goal?</a:t>
            </a:r>
          </a:p>
          <a:p>
            <a:r>
              <a:rPr lang="en-US" dirty="0" smtClean="0">
                <a:solidFill>
                  <a:srgbClr val="000000"/>
                </a:solidFill>
                <a:latin typeface="Geneva" charset="0"/>
                <a:ea typeface="ＭＳ Ｐゴシック" charset="0"/>
                <a:cs typeface="ＭＳ Ｐゴシック" charset="0"/>
              </a:rPr>
              <a:t>Does it use good design?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Have </a:t>
            </a:r>
            <a:r>
              <a:rPr lang="en-US" b="1" dirty="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rPr>
              <a:t>there been usability studies done?  What do they show?</a:t>
            </a:r>
          </a:p>
          <a:p>
            <a:pPr marL="609600" indent="-609600">
              <a:buFont typeface="Wingdings" charset="0"/>
              <a:buAutoNum type="arabicPeriod"/>
            </a:pPr>
            <a:endParaRPr lang="en-US" sz="3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3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eneva" charset="0"/>
                <a:ea typeface="ＭＳ Ｐゴシック" charset="0"/>
                <a:cs typeface="ＭＳ Ｐゴシック" charset="0"/>
              </a:rPr>
              <a:t>Does visualization help?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28600" lvl="1" indent="0">
              <a:buNone/>
            </a:pPr>
            <a:r>
              <a:rPr lang="en-US" sz="2400" dirty="0" smtClean="0">
                <a:latin typeface="Geneva" charset="0"/>
                <a:ea typeface="ＭＳ Ｐゴシック" charset="0"/>
              </a:rPr>
              <a:t>The </a:t>
            </a:r>
            <a:r>
              <a:rPr lang="en-US" sz="2400" dirty="0">
                <a:latin typeface="Geneva" charset="0"/>
                <a:ea typeface="ＭＳ Ｐゴシック" charset="0"/>
              </a:rPr>
              <a:t>jury is still out</a:t>
            </a:r>
          </a:p>
          <a:p>
            <a:pPr marL="228600" lvl="1" indent="0">
              <a:buNone/>
            </a:pPr>
            <a:r>
              <a:rPr lang="en-US" sz="2400" dirty="0">
                <a:latin typeface="Geneva" charset="0"/>
                <a:ea typeface="ＭＳ Ｐゴシック" charset="0"/>
              </a:rPr>
              <a:t>Still supplemental at best for text collections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A correlation with spatial ability</a:t>
            </a:r>
          </a:p>
          <a:p>
            <a:pPr lvl="2"/>
            <a:r>
              <a:rPr lang="en-US" sz="2000" dirty="0">
                <a:latin typeface="Geneva" charset="0"/>
                <a:ea typeface="ＭＳ Ｐゴシック" charset="0"/>
              </a:rPr>
              <a:t>Learning effects: with practice ability on visual display begins to equal that of </a:t>
            </a:r>
            <a:r>
              <a:rPr lang="en-US" sz="2000" dirty="0" smtClean="0">
                <a:latin typeface="Geneva" charset="0"/>
                <a:ea typeface="ＭＳ Ｐゴシック" charset="0"/>
              </a:rPr>
              <a:t>text</a:t>
            </a:r>
            <a:endParaRPr lang="en-US" sz="2000" dirty="0"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62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560" y="310162"/>
            <a:ext cx="7536725" cy="990107"/>
          </a:xfrm>
        </p:spPr>
        <p:txBody>
          <a:bodyPr/>
          <a:lstStyle/>
          <a:p>
            <a:r>
              <a:rPr lang="en-US" dirty="0" smtClean="0"/>
              <a:t>The earth is getting warmer [which is closest to your view]: Create a </a:t>
            </a:r>
            <a:r>
              <a:rPr lang="en-US" dirty="0" err="1" smtClean="0"/>
              <a:t>viz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713803"/>
              </p:ext>
            </p:extLst>
          </p:nvPr>
        </p:nvGraphicFramePr>
        <p:xfrm>
          <a:off x="126996" y="1469570"/>
          <a:ext cx="8944431" cy="4834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91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  <a:gridCol w="421120"/>
              </a:tblGrid>
              <a:tr h="8527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"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Sci. ‘14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Sci.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‘09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14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 13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12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 11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 10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09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08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07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 06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 06</a:t>
                      </a:r>
                      <a:endParaRPr lang="en-US" dirty="0"/>
                    </a:p>
                  </a:txBody>
                  <a:tcPr vert="vert270"/>
                </a:tc>
              </a:tr>
              <a:tr h="816429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 of human activity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1124857">
                <a:tc>
                  <a:txBody>
                    <a:bodyPr/>
                    <a:lstStyle/>
                    <a:p>
                      <a:r>
                        <a:rPr lang="en-US" dirty="0" smtClean="0"/>
                        <a:t>Mostly because</a:t>
                      </a:r>
                      <a:r>
                        <a:rPr lang="en-US" baseline="0" dirty="0" smtClean="0"/>
                        <a:t> of natural patterns in the earth’s environment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489857">
                <a:tc>
                  <a:txBody>
                    <a:bodyPr/>
                    <a:lstStyle/>
                    <a:p>
                      <a:r>
                        <a:rPr lang="en-US" dirty="0" smtClean="0"/>
                        <a:t>No solid evidence</a:t>
                      </a:r>
                      <a:r>
                        <a:rPr lang="en-US" baseline="0" dirty="0" smtClean="0"/>
                        <a:t> it is warming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689989">
                <a:tc>
                  <a:txBody>
                    <a:bodyPr/>
                    <a:lstStyle/>
                    <a:p>
                      <a:r>
                        <a:rPr lang="en-US" dirty="0" smtClean="0"/>
                        <a:t>Don’t know/refused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5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5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9563" b="-3890"/>
          <a:stretch/>
        </p:blipFill>
        <p:spPr>
          <a:xfrm>
            <a:off x="1353685" y="5914572"/>
            <a:ext cx="7048500" cy="165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/>
          <a:srcRect t="42377" b="31050"/>
          <a:stretch/>
        </p:blipFill>
        <p:spPr>
          <a:xfrm>
            <a:off x="1353685" y="2819400"/>
            <a:ext cx="7048500" cy="307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2"/>
          <p:cNvPicPr>
            <a:picLocks noChangeAspect="1"/>
          </p:cNvPicPr>
          <p:nvPr/>
        </p:nvPicPr>
        <p:blipFill rotWithShape="1">
          <a:blip r:embed="rId3"/>
          <a:srcRect b="80795"/>
          <a:stretch/>
        </p:blipFill>
        <p:spPr>
          <a:xfrm>
            <a:off x="1371828" y="310162"/>
            <a:ext cx="7048500" cy="2219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Wave 3"/>
          <p:cNvSpPr/>
          <p:nvPr/>
        </p:nvSpPr>
        <p:spPr>
          <a:xfrm>
            <a:off x="1371828" y="2247072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/>
          <p:cNvSpPr/>
          <p:nvPr/>
        </p:nvSpPr>
        <p:spPr>
          <a:xfrm>
            <a:off x="1371829" y="2508330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Wave 11"/>
          <p:cNvSpPr/>
          <p:nvPr/>
        </p:nvSpPr>
        <p:spPr>
          <a:xfrm>
            <a:off x="1353684" y="5564083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ave 12"/>
          <p:cNvSpPr/>
          <p:nvPr/>
        </p:nvSpPr>
        <p:spPr>
          <a:xfrm>
            <a:off x="1353685" y="5825341"/>
            <a:ext cx="7048500" cy="463964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1360942" y="2555005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ave 14"/>
          <p:cNvSpPr/>
          <p:nvPr/>
        </p:nvSpPr>
        <p:spPr>
          <a:xfrm>
            <a:off x="1371829" y="5838372"/>
            <a:ext cx="7048500" cy="152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109606"/>
            <a:ext cx="6280441" cy="990107"/>
          </a:xfrm>
        </p:spPr>
        <p:txBody>
          <a:bodyPr/>
          <a:lstStyle/>
          <a:p>
            <a:r>
              <a:rPr lang="en-US" dirty="0" smtClean="0"/>
              <a:t>Summary </a:t>
            </a:r>
            <a:r>
              <a:rPr lang="en-US" smtClean="0"/>
              <a:t>Visualization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178633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Set a Goal: Explore/calculate/communicate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Define visual queries/comparisons to support/stories to tell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Document process &amp; provenance for credibility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visually integrated systems (images/words/…)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Embed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the visualization within a larger application</a:t>
            </a:r>
          </a:p>
          <a:p>
            <a:pPr>
              <a:buFontTx/>
              <a:buNone/>
            </a:pP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>
              <a:latin typeface="Geneva" charset="0"/>
              <a:ea typeface="ＭＳ Ｐゴシック" charset="0"/>
            </a:endParaRPr>
          </a:p>
          <a:p>
            <a:endParaRPr lang="en-US" dirty="0">
              <a:solidFill>
                <a:schemeClr val="tx1"/>
              </a:solidFill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>
              <a:buFont typeface="Wingdings" charset="0"/>
              <a:buAutoNum type="arabicPeriod"/>
            </a:pPr>
            <a:endParaRPr lang="en-US" sz="3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marL="609600" indent="-609600"/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3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Review Quiz 3</a:t>
            </a:r>
          </a:p>
          <a:p>
            <a:pPr marL="0" indent="0">
              <a:buNone/>
            </a:pPr>
            <a:r>
              <a:rPr lang="en-US" dirty="0" smtClean="0"/>
              <a:t>Talk about Information Visualization</a:t>
            </a:r>
          </a:p>
          <a:p>
            <a:pPr marL="0" indent="0">
              <a:buNone/>
            </a:pPr>
            <a:r>
              <a:rPr lang="en-US" dirty="0" smtClean="0"/>
              <a:t>Practice Information Visualization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847153"/>
            <a:ext cx="7048804" cy="4943918"/>
          </a:xfrm>
          <a:noFill/>
        </p:spPr>
        <p:txBody>
          <a:bodyPr>
            <a:spAutoFit/>
          </a:bodyPr>
          <a:lstStyle/>
          <a:p>
            <a:pPr marL="320675" indent="-320675" defTabSz="852488">
              <a:lnSpc>
                <a:spcPct val="110000"/>
              </a:lnSpc>
              <a:buFontTx/>
              <a:buNone/>
            </a:pPr>
            <a:r>
              <a:rPr lang="en-US" b="1" dirty="0"/>
              <a:t>After </a:t>
            </a:r>
            <a:r>
              <a:rPr lang="en-US" b="1" dirty="0" smtClean="0"/>
              <a:t>this, </a:t>
            </a:r>
            <a:r>
              <a:rPr lang="en-US" b="1" dirty="0"/>
              <a:t>you should be able to:</a:t>
            </a:r>
            <a:r>
              <a:rPr lang="en-US" sz="3600" dirty="0"/>
              <a:t> </a:t>
            </a:r>
            <a:endParaRPr lang="en-US" sz="1200" dirty="0"/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Understand key design goals for a visualization 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dirty="0" smtClean="0"/>
              <a:t>Understand key visual parameters to use in designing a visualization</a:t>
            </a:r>
          </a:p>
          <a:p>
            <a:pPr marL="320675" indent="-320675" defTabSz="852488">
              <a:spcBef>
                <a:spcPct val="25000"/>
              </a:spcBef>
              <a:buSzPct val="80000"/>
            </a:pPr>
            <a:r>
              <a:rPr lang="en-US" sz="2800" dirty="0" smtClean="0"/>
              <a:t>Recognize positive properties of a visualization, such as telling a story and self</a:t>
            </a:r>
            <a:r>
              <a:rPr lang="en-US" sz="2800" smtClean="0"/>
              <a:t>-documenting</a:t>
            </a:r>
            <a:endParaRPr lang="en-US" sz="2800" dirty="0" smtClean="0"/>
          </a:p>
          <a:p>
            <a:pPr marL="320675" indent="-320675" defTabSz="852488">
              <a:spcBef>
                <a:spcPct val="25000"/>
              </a:spcBef>
              <a:buSzPct val="80000"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710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http</a:t>
            </a:r>
            <a:r>
              <a:rPr lang="en-US" dirty="0"/>
              <a:t>://</a:t>
            </a:r>
            <a:r>
              <a:rPr lang="en-US" dirty="0" err="1"/>
              <a:t>www.fordham.edu</a:t>
            </a:r>
            <a:r>
              <a:rPr lang="en-US" dirty="0"/>
              <a:t>/economics/</a:t>
            </a:r>
            <a:r>
              <a:rPr lang="en-US" dirty="0" err="1"/>
              <a:t>Vinod</a:t>
            </a:r>
            <a:r>
              <a:rPr lang="en-US" dirty="0" smtClean="0"/>
              <a:t>/</a:t>
            </a:r>
            <a:r>
              <a:rPr lang="en-US" dirty="0" err="1" smtClean="0"/>
              <a:t>correl-regr.ppt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4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people easily decode?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31168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Ranked Order: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Position along a common scale (</a:t>
            </a:r>
            <a:r>
              <a:rPr lang="en-US" i="1" dirty="0" smtClean="0"/>
              <a:t>e.g., </a:t>
            </a:r>
            <a:r>
              <a:rPr lang="en-US" dirty="0" smtClean="0"/>
              <a:t>scatterplot)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Position along identical but non-aligned scales (</a:t>
            </a:r>
            <a:r>
              <a:rPr lang="en-US" i="1" dirty="0" smtClean="0"/>
              <a:t>e.g., </a:t>
            </a:r>
            <a:r>
              <a:rPr lang="en-US" dirty="0" smtClean="0"/>
              <a:t>table of scatter plots)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Length (</a:t>
            </a:r>
            <a:r>
              <a:rPr lang="en-US" i="1" dirty="0" smtClean="0"/>
              <a:t>e.g., </a:t>
            </a:r>
            <a:r>
              <a:rPr lang="en-US" dirty="0" smtClean="0"/>
              <a:t>bar chart)</a:t>
            </a:r>
          </a:p>
          <a:p>
            <a:pPr marL="0" indent="0">
              <a:buNone/>
            </a:pPr>
            <a:r>
              <a:rPr lang="en-US" dirty="0" smtClean="0"/>
              <a:t>Then angle &amp; slope (pie chart); area (bubbles); volume/density/color (</a:t>
            </a:r>
            <a:r>
              <a:rPr lang="en-US" dirty="0" err="1" smtClean="0"/>
              <a:t>heatmap</a:t>
            </a:r>
            <a:r>
              <a:rPr lang="en-US" dirty="0" smtClean="0"/>
              <a:t>) and hue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2415" y="5599097"/>
            <a:ext cx="7258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S. Cleveland and Robert </a:t>
            </a:r>
            <a:r>
              <a:rPr lang="en-US" dirty="0" smtClean="0"/>
              <a:t>McGill (1984) Graphical </a:t>
            </a:r>
            <a:r>
              <a:rPr lang="en-US" dirty="0"/>
              <a:t>Perception: Theory, E</a:t>
            </a:r>
            <a:r>
              <a:rPr lang="en-US" dirty="0" smtClean="0"/>
              <a:t>xperimentation</a:t>
            </a:r>
            <a:r>
              <a:rPr lang="en-US" dirty="0"/>
              <a:t>, and Application to the Development of Graphical Methods </a:t>
            </a:r>
            <a:r>
              <a:rPr lang="en-US" dirty="0" smtClean="0"/>
              <a:t>(</a:t>
            </a:r>
            <a:r>
              <a:rPr lang="en-US" i="1" dirty="0" smtClean="0"/>
              <a:t>J. Am. Statistical Association)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7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4132" y="205575"/>
            <a:ext cx="6280441" cy="990107"/>
          </a:xfrm>
        </p:spPr>
        <p:txBody>
          <a:bodyPr/>
          <a:lstStyle/>
          <a:p>
            <a:r>
              <a:rPr lang="en-US" dirty="0"/>
              <a:t>Making Things Distinct</a:t>
            </a:r>
          </a:p>
        </p:txBody>
      </p:sp>
      <p:pic>
        <p:nvPicPr>
          <p:cNvPr id="2434051" name="Picture 3" descr="retinal"/>
          <p:cNvPicPr>
            <a:picLocks noChangeAspect="1" noChangeArrowheads="1"/>
          </p:cNvPicPr>
          <p:nvPr/>
        </p:nvPicPr>
        <p:blipFill rotWithShape="1">
          <a:blip r:embed="rId3" cstate="print"/>
          <a:srcRect b="29386"/>
          <a:stretch/>
        </p:blipFill>
        <p:spPr bwMode="auto">
          <a:xfrm>
            <a:off x="152400" y="1748118"/>
            <a:ext cx="8763000" cy="3177820"/>
          </a:xfrm>
          <a:prstGeom prst="rect">
            <a:avLst/>
          </a:prstGeom>
          <a:noFill/>
        </p:spPr>
      </p:pic>
      <p:sp>
        <p:nvSpPr>
          <p:cNvPr id="2434052" name="Text Box 4"/>
          <p:cNvSpPr txBox="1">
            <a:spLocks noChangeArrowheads="1"/>
          </p:cNvSpPr>
          <p:nvPr/>
        </p:nvSpPr>
        <p:spPr bwMode="auto">
          <a:xfrm>
            <a:off x="762000" y="6172200"/>
            <a:ext cx="7696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500" dirty="0"/>
              <a:t>Kevin Mullet and Darrell Sano, </a:t>
            </a:r>
            <a:r>
              <a:rPr lang="en-US" sz="1500" i="1" dirty="0"/>
              <a:t>Designing Visual Interfaces</a:t>
            </a:r>
          </a:p>
        </p:txBody>
      </p:sp>
      <p:sp>
        <p:nvSpPr>
          <p:cNvPr id="2434053" name="Rectangle 5"/>
          <p:cNvSpPr>
            <a:spLocks noChangeArrowheads="1"/>
          </p:cNvSpPr>
          <p:nvPr/>
        </p:nvSpPr>
        <p:spPr bwMode="auto">
          <a:xfrm>
            <a:off x="257175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Size</a:t>
            </a:r>
          </a:p>
        </p:txBody>
      </p:sp>
      <p:sp>
        <p:nvSpPr>
          <p:cNvPr id="2434054" name="Rectangle 6"/>
          <p:cNvSpPr>
            <a:spLocks noChangeArrowheads="1"/>
          </p:cNvSpPr>
          <p:nvPr/>
        </p:nvSpPr>
        <p:spPr bwMode="auto">
          <a:xfrm>
            <a:off x="16002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Value</a:t>
            </a:r>
          </a:p>
        </p:txBody>
      </p:sp>
      <p:sp>
        <p:nvSpPr>
          <p:cNvPr id="2434055" name="Rectangle 7"/>
          <p:cNvSpPr>
            <a:spLocks noChangeArrowheads="1"/>
          </p:cNvSpPr>
          <p:nvPr/>
        </p:nvSpPr>
        <p:spPr bwMode="auto">
          <a:xfrm>
            <a:off x="2819400" y="1367115"/>
            <a:ext cx="1371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 dirty="0"/>
              <a:t>Orientation</a:t>
            </a:r>
          </a:p>
        </p:txBody>
      </p:sp>
      <p:sp>
        <p:nvSpPr>
          <p:cNvPr id="2434056" name="Rectangle 8"/>
          <p:cNvSpPr>
            <a:spLocks noChangeArrowheads="1"/>
          </p:cNvSpPr>
          <p:nvPr/>
        </p:nvSpPr>
        <p:spPr bwMode="auto">
          <a:xfrm>
            <a:off x="43434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Texture</a:t>
            </a:r>
          </a:p>
        </p:txBody>
      </p:sp>
      <p:sp>
        <p:nvSpPr>
          <p:cNvPr id="2434057" name="Rectangle 9"/>
          <p:cNvSpPr>
            <a:spLocks noChangeArrowheads="1"/>
          </p:cNvSpPr>
          <p:nvPr/>
        </p:nvSpPr>
        <p:spPr bwMode="auto">
          <a:xfrm>
            <a:off x="5715000" y="1367115"/>
            <a:ext cx="10668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Shape</a:t>
            </a:r>
          </a:p>
        </p:txBody>
      </p:sp>
      <p:sp>
        <p:nvSpPr>
          <p:cNvPr id="2434058" name="Rectangle 10"/>
          <p:cNvSpPr>
            <a:spLocks noChangeArrowheads="1"/>
          </p:cNvSpPr>
          <p:nvPr/>
        </p:nvSpPr>
        <p:spPr bwMode="auto">
          <a:xfrm>
            <a:off x="7010400" y="1367115"/>
            <a:ext cx="1981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1"/>
              <a:t>Position (2D / 3D)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6488668"/>
            <a:ext cx="321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from Marti Hearst/Jeff </a:t>
            </a:r>
            <a:r>
              <a:rPr lang="en-US" sz="1200" dirty="0" err="1" smtClean="0"/>
              <a:t>Heer</a:t>
            </a:r>
            <a:r>
              <a:rPr lang="en-US" sz="1200" dirty="0" smtClean="0"/>
              <a:t> via Jason Hong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257175" y="4925938"/>
            <a:ext cx="8494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Bertin’s</a:t>
            </a:r>
            <a:r>
              <a:rPr lang="en-US" dirty="0"/>
              <a:t> ‘retinal variables’ form the basis for all forms of visual coding. A visual code can be based on (from left to right) contrasts of different types. </a:t>
            </a:r>
            <a:r>
              <a:rPr lang="en-US" dirty="0" smtClean="0"/>
              <a:t>Hue (chromatic color) </a:t>
            </a:r>
            <a:r>
              <a:rPr lang="en-US" dirty="0"/>
              <a:t>provides an addition dimension not shown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27632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Key graphical elements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Length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Shape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Orientation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Texture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Animation shows changes across time 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Color helps make distinctions</a:t>
            </a:r>
          </a:p>
          <a:p>
            <a:pPr lvl="1"/>
            <a:r>
              <a:rPr lang="en-US" sz="2000">
                <a:latin typeface="Geneva" charset="0"/>
                <a:ea typeface="ＭＳ Ｐゴシック" charset="0"/>
              </a:rPr>
              <a:t>Aesthetics make the process appealing</a:t>
            </a:r>
          </a:p>
          <a:p>
            <a:pPr>
              <a:buFontTx/>
              <a:buNone/>
            </a:pPr>
            <a:endParaRPr lang="en-US" sz="240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A summary of design elements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the eye for pattern recognition: </a:t>
            </a:r>
            <a:b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people are good at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Scanning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Recognizing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Remembering images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What they do depends on their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visual query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Tends to be 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just in time</a:t>
            </a:r>
            <a:r>
              <a:rPr lang="ja-JP" altLang="en-US" sz="2400" dirty="0">
                <a:latin typeface="Genev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githut.info</a:t>
            </a:r>
            <a:r>
              <a:rPr lang="en-US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1415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Rzeszotarski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Kittur</a:t>
            </a:r>
            <a:r>
              <a:rPr lang="en-US" dirty="0" smtClean="0"/>
              <a:t>: </a:t>
            </a:r>
            <a:r>
              <a:rPr lang="en-US" dirty="0" err="1" smtClean="0"/>
              <a:t>Kinetica</a:t>
            </a:r>
            <a:r>
              <a:rPr lang="en-US" dirty="0" smtClean="0"/>
              <a:t>: Dynamic Exploration</a:t>
            </a:r>
            <a:endParaRPr lang="en-US" dirty="0"/>
          </a:p>
        </p:txBody>
      </p:sp>
      <p:pic>
        <p:nvPicPr>
          <p:cNvPr id="9" name="pn1472-file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713" y="2054225"/>
            <a:ext cx="7048500" cy="39655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Jeffrey M. </a:t>
            </a:r>
            <a:r>
              <a:rPr lang="en-US" dirty="0" err="1"/>
              <a:t>Rzeszotarski</a:t>
            </a:r>
            <a:r>
              <a:rPr lang="en-US" dirty="0"/>
              <a:t> and </a:t>
            </a:r>
            <a:r>
              <a:rPr lang="en-US" dirty="0" err="1"/>
              <a:t>Aniket</a:t>
            </a:r>
            <a:r>
              <a:rPr lang="en-US" dirty="0"/>
              <a:t> </a:t>
            </a:r>
            <a:r>
              <a:rPr lang="en-US" dirty="0" err="1"/>
              <a:t>Kittur</a:t>
            </a:r>
            <a:r>
              <a:rPr lang="en-US" dirty="0"/>
              <a:t>. 2014. </a:t>
            </a:r>
            <a:r>
              <a:rPr lang="en-US" dirty="0" err="1"/>
              <a:t>Kinetica</a:t>
            </a:r>
            <a:r>
              <a:rPr lang="en-US" dirty="0"/>
              <a:t>: naturalistic multi-touch data visualization. In Proceedings of the 32nd annual ACM conference on Human factors in computing systems (CHI '14). ACM, New York, NY, USA, 897-906. DOI=10.1145/2556288.2557231 http://</a:t>
            </a:r>
            <a:r>
              <a:rPr lang="en-US" dirty="0" err="1"/>
              <a:t>doi.acm.org</a:t>
            </a:r>
            <a:r>
              <a:rPr lang="en-US" dirty="0"/>
              <a:t>/10.1145/2556288.2557231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Design Goals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133631"/>
              </p:ext>
            </p:extLst>
          </p:nvPr>
        </p:nvGraphicFramePr>
        <p:xfrm>
          <a:off x="495521" y="1847850"/>
          <a:ext cx="8177212" cy="41147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Visualize</a:t>
                      </a:r>
                      <a:r>
                        <a:rPr lang="en-US" dirty="0" smtClean="0"/>
                        <a:t> (choose</a:t>
                      </a:r>
                      <a:r>
                        <a:rPr lang="en-US" baseline="0" dirty="0" smtClean="0"/>
                        <a:t> encoding)</a:t>
                      </a:r>
                      <a:endParaRPr lang="en-US" dirty="0" smtClean="0"/>
                    </a:p>
                    <a:p>
                      <a:r>
                        <a:rPr lang="en-US" b="1" dirty="0" smtClean="0"/>
                        <a:t>Filter</a:t>
                      </a:r>
                      <a:r>
                        <a:rPr lang="en-US" dirty="0" smtClean="0"/>
                        <a:t> (focus on relevant items)</a:t>
                      </a:r>
                    </a:p>
                    <a:p>
                      <a:r>
                        <a:rPr lang="en-US" b="1" dirty="0" smtClean="0"/>
                        <a:t>Sort</a:t>
                      </a:r>
                      <a:r>
                        <a:rPr lang="en-US" dirty="0" smtClean="0"/>
                        <a:t> (expose patterns)</a:t>
                      </a:r>
                    </a:p>
                    <a:p>
                      <a:r>
                        <a:rPr lang="en-US" b="1" dirty="0" smtClean="0"/>
                        <a:t>Derive</a:t>
                      </a:r>
                      <a:r>
                        <a:rPr lang="en-US" dirty="0" smtClean="0"/>
                        <a:t> values or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Select</a:t>
                      </a:r>
                      <a:r>
                        <a:rPr lang="en-US" dirty="0" smtClean="0"/>
                        <a:t> (to highlight, filter, or manipulate)</a:t>
                      </a:r>
                    </a:p>
                    <a:p>
                      <a:r>
                        <a:rPr lang="en-US" b="1" dirty="0" smtClean="0"/>
                        <a:t>Navigate </a:t>
                      </a:r>
                      <a:r>
                        <a:rPr lang="en-US" dirty="0" smtClean="0"/>
                        <a:t>(zoom to examine patterns &amp; detail)</a:t>
                      </a:r>
                    </a:p>
                    <a:p>
                      <a:r>
                        <a:rPr lang="en-US" b="1" dirty="0" smtClean="0"/>
                        <a:t>Coordinate</a:t>
                      </a:r>
                      <a:r>
                        <a:rPr lang="en-US" dirty="0" smtClean="0"/>
                        <a:t> (linked exploration)</a:t>
                      </a:r>
                    </a:p>
                    <a:p>
                      <a:r>
                        <a:rPr lang="en-US" b="1" dirty="0" smtClean="0"/>
                        <a:t>Organize</a:t>
                      </a:r>
                      <a:r>
                        <a:rPr lang="en-US" dirty="0" smtClean="0"/>
                        <a:t> windows and workspaces.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Record</a:t>
                      </a:r>
                      <a:r>
                        <a:rPr lang="en-US" dirty="0" smtClean="0"/>
                        <a:t> analysis histories</a:t>
                      </a:r>
                    </a:p>
                    <a:p>
                      <a:r>
                        <a:rPr lang="en-US" b="1" dirty="0" smtClean="0"/>
                        <a:t>Annotate</a:t>
                      </a:r>
                      <a:r>
                        <a:rPr lang="en-US" dirty="0" smtClean="0"/>
                        <a:t> patterns to document findings.</a:t>
                      </a:r>
                    </a:p>
                    <a:p>
                      <a:r>
                        <a:rPr lang="en-US" b="1" dirty="0" smtClean="0"/>
                        <a:t>Share</a:t>
                      </a:r>
                      <a:r>
                        <a:rPr lang="en-US" dirty="0" smtClean="0"/>
                        <a:t> views and annotations</a:t>
                      </a:r>
                    </a:p>
                    <a:p>
                      <a:r>
                        <a:rPr lang="en-US" b="1" dirty="0" smtClean="0"/>
                        <a:t>Guide</a:t>
                      </a:r>
                      <a:r>
                        <a:rPr lang="en-US" dirty="0" smtClean="0"/>
                        <a:t> users through analysis tasks or stories.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</a:t>
            </a:r>
            <a:r>
              <a:rPr lang="en-US" dirty="0" smtClean="0"/>
              <a:t>Analysis; ACM QUEUE, Feb 20,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14019</TotalTime>
  <Words>1194</Words>
  <Application>Microsoft Macintosh PowerPoint</Application>
  <PresentationFormat>On-screen Show (4:3)</PresentationFormat>
  <Paragraphs>238</Paragraphs>
  <Slides>18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Goals for today</vt:lpstr>
      <vt:lpstr>Goals</vt:lpstr>
      <vt:lpstr>What can people easily decode?</vt:lpstr>
      <vt:lpstr>Making Things Distinct</vt:lpstr>
      <vt:lpstr>A summary of design elements</vt:lpstr>
      <vt:lpstr>Small Multiples</vt:lpstr>
      <vt:lpstr>Rzeszotarski &amp; Kittur: Kinetica: Dynamic Exploration</vt:lpstr>
      <vt:lpstr>Holistic Design Goals</vt:lpstr>
      <vt:lpstr>Holistic Design Goals</vt:lpstr>
      <vt:lpstr>Visualization Techniques</vt:lpstr>
      <vt:lpstr>Comparison by Keim</vt:lpstr>
      <vt:lpstr>Key Questions to  Ask About a Visualization</vt:lpstr>
      <vt:lpstr>Does visualization help?</vt:lpstr>
      <vt:lpstr>The earth is getting warmer [which is closest to your view]: Create a viz</vt:lpstr>
      <vt:lpstr>PowerPoint Presentation</vt:lpstr>
      <vt:lpstr>PowerPoint Presentation</vt:lpstr>
      <vt:lpstr>Summary Visualization Guidelines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372</cp:revision>
  <dcterms:created xsi:type="dcterms:W3CDTF">2013-10-07T16:54:34Z</dcterms:created>
  <dcterms:modified xsi:type="dcterms:W3CDTF">2016-02-11T01:51:25Z</dcterms:modified>
</cp:coreProperties>
</file>